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9"/>
  </p:notesMasterIdLst>
  <p:sldIdLst>
    <p:sldId id="257" r:id="rId2"/>
    <p:sldId id="259" r:id="rId3"/>
    <p:sldId id="258" r:id="rId4"/>
    <p:sldId id="260" r:id="rId5"/>
    <p:sldId id="261" r:id="rId6"/>
    <p:sldId id="262" r:id="rId7"/>
    <p:sldId id="263" r:id="rId8"/>
    <p:sldId id="264" r:id="rId9"/>
    <p:sldId id="265" r:id="rId10"/>
    <p:sldId id="270" r:id="rId11"/>
    <p:sldId id="271" r:id="rId12"/>
    <p:sldId id="272" r:id="rId13"/>
    <p:sldId id="266" r:id="rId14"/>
    <p:sldId id="267" r:id="rId15"/>
    <p:sldId id="274" r:id="rId16"/>
    <p:sldId id="273" r:id="rId17"/>
    <p:sldId id="269" r:id="rId1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265" autoAdjust="0"/>
    <p:restoredTop sz="90693" autoAdjust="0"/>
  </p:normalViewPr>
  <p:slideViewPr>
    <p:cSldViewPr>
      <p:cViewPr varScale="1">
        <p:scale>
          <a:sx n="66" d="100"/>
          <a:sy n="66" d="100"/>
        </p:scale>
        <p:origin x="582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C90185-A487-4DDF-B4D4-67DB74ECF836}" type="datetimeFigureOut">
              <a:rPr lang="en-US" smtClean="0"/>
              <a:pPr/>
              <a:t>3/28/2025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A3D8F2-9560-4657-B3EC-C07CC55674C9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A3D8F2-9560-4657-B3EC-C07CC55674C9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1">
    <p:bg>
      <p:bgPr>
        <a:solidFill>
          <a:schemeClr val="accent3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37559" y="276046"/>
            <a:ext cx="4904705" cy="6254151"/>
          </a:xfrm>
          <a:noFill/>
        </p:spPr>
        <p:txBody>
          <a:bodyPr tIns="45720" bIns="45720" anchor="ctr">
            <a:normAutofit/>
          </a:bodyPr>
          <a:lstStyle>
            <a:lvl1pPr algn="l">
              <a:lnSpc>
                <a:spcPct val="80000"/>
              </a:lnSpc>
              <a:defRPr sz="5400" b="1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A5CC6334-85E9-4D27-CBDF-C57FEADEFC1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860257" y="0"/>
            <a:ext cx="3283744" cy="68580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  <a:defRPr/>
            </a:pPr>
            <a:r>
              <a:rPr lang="en-US" smtClean="0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756115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7296" userDrawn="1">
          <p15:clr>
            <a:srgbClr val="FBAE40"/>
          </p15:clr>
        </p15:guide>
        <p15:guide id="4" pos="384" userDrawn="1">
          <p15:clr>
            <a:srgbClr val="FBAE40"/>
          </p15:clr>
        </p15:guide>
        <p15:guide id="5" orient="horz" pos="432" userDrawn="1">
          <p15:clr>
            <a:srgbClr val="FBAE40"/>
          </p15:clr>
        </p15:guide>
        <p15:guide id="6" orient="horz" pos="3888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Content and Tab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5493C70-6C32-8782-CA70-867555976AE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1" y="0"/>
            <a:ext cx="457200" cy="68580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pc="30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28664" y="610409"/>
            <a:ext cx="7729537" cy="1065994"/>
          </a:xfrm>
        </p:spPr>
        <p:txBody>
          <a:bodyPr tIns="45720" bIns="45720" anchor="t">
            <a:normAutofit/>
          </a:bodyPr>
          <a:lstStyle>
            <a:lvl1pPr algn="l">
              <a:lnSpc>
                <a:spcPct val="80000"/>
              </a:lnSpc>
              <a:defRPr sz="2800" b="1" spc="3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16" y="570063"/>
            <a:ext cx="457201" cy="365125"/>
          </a:xfrm>
          <a:prstGeom prst="rect">
            <a:avLst/>
          </a:prstGeom>
        </p:spPr>
        <p:txBody>
          <a:bodyPr/>
          <a:lstStyle>
            <a:lvl1pPr algn="ctr">
              <a:defRPr sz="1800" b="1">
                <a:solidFill>
                  <a:schemeClr val="bg1"/>
                </a:solidFill>
              </a:defRPr>
            </a:lvl1pPr>
          </a:lstStyle>
          <a:p>
            <a:fld id="{D370FFE8-C8B8-4FB9-BB1F-F3D42423453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53731D21-7D54-218A-9F03-63AE185A3A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2438398" y="3373586"/>
            <a:ext cx="5333998" cy="457200"/>
          </a:xfrm>
          <a:prstGeom prst="rect">
            <a:avLst/>
          </a:prstGeom>
        </p:spPr>
        <p:txBody>
          <a:bodyPr anchor="ctr"/>
          <a:lstStyle>
            <a:lvl1pPr algn="l">
              <a:defRPr sz="1200" b="1" cap="all" spc="300" baseline="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0710B12-97D2-6093-3A10-6A49F5B848A7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28662" y="1721296"/>
            <a:ext cx="2708910" cy="4232275"/>
          </a:xfrm>
        </p:spPr>
        <p:txBody>
          <a:bodyPr lIns="45720">
            <a:normAutofit/>
          </a:bodyPr>
          <a:lstStyle>
            <a:lvl1pPr marL="0" indent="0"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None/>
              <a:defRPr sz="2000"/>
            </a:lvl1pPr>
            <a:lvl2pPr marL="514350" indent="-285750"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800"/>
            </a:lvl2pPr>
            <a:lvl3pPr marL="742950" indent="-285750"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600"/>
            </a:lvl3pPr>
            <a:lvl4pPr marL="971550" indent="-285750"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400"/>
            </a:lvl4pPr>
            <a:lvl5pPr marL="1200150" indent="-285750"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4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able Placeholder 8">
            <a:extLst>
              <a:ext uri="{FF2B5EF4-FFF2-40B4-BE49-F238E27FC236}">
                <a16:creationId xmlns:a16="http://schemas.microsoft.com/office/drawing/2014/main" id="{EB3AE1A8-5B0F-9196-C9DE-955EBB9EAB4E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3738562" y="1722121"/>
            <a:ext cx="4719638" cy="423227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smtClean="0"/>
              <a:t>Click icon to add table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84411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7296" userDrawn="1">
          <p15:clr>
            <a:srgbClr val="FBAE40"/>
          </p15:clr>
        </p15:guide>
        <p15:guide id="4" pos="384" userDrawn="1">
          <p15:clr>
            <a:srgbClr val="FBAE40"/>
          </p15:clr>
        </p15:guide>
        <p15:guide id="5" orient="horz" pos="432" userDrawn="1">
          <p15:clr>
            <a:srgbClr val="FBAE40"/>
          </p15:clr>
        </p15:guide>
        <p15:guide id="6" orient="horz" pos="3888" userDrawn="1">
          <p15:clr>
            <a:srgbClr val="FBAE40"/>
          </p15:clr>
        </p15:guide>
        <p15:guide id="7" orient="horz" pos="1344" userDrawn="1">
          <p15:clr>
            <a:srgbClr val="FBAE40"/>
          </p15:clr>
        </p15:guide>
        <p15:guide id="8" pos="7008" userDrawn="1">
          <p15:clr>
            <a:srgbClr val="FBAE40"/>
          </p15:clr>
        </p15:guide>
        <p15:guide id="9" pos="672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Two Content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5493C70-6C32-8782-CA70-867555976AE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1" y="0"/>
            <a:ext cx="457200" cy="68580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pc="30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28663" y="610409"/>
            <a:ext cx="7723373" cy="1065994"/>
          </a:xfrm>
        </p:spPr>
        <p:txBody>
          <a:bodyPr tIns="45720" bIns="45720" anchor="t">
            <a:normAutofit/>
          </a:bodyPr>
          <a:lstStyle>
            <a:lvl1pPr algn="l">
              <a:lnSpc>
                <a:spcPct val="80000"/>
              </a:lnSpc>
              <a:defRPr sz="2800" b="1" spc="3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16" y="570063"/>
            <a:ext cx="457201" cy="365125"/>
          </a:xfrm>
          <a:prstGeom prst="rect">
            <a:avLst/>
          </a:prstGeom>
        </p:spPr>
        <p:txBody>
          <a:bodyPr/>
          <a:lstStyle>
            <a:lvl1pPr algn="ctr">
              <a:defRPr sz="1800" b="1">
                <a:solidFill>
                  <a:schemeClr val="bg1"/>
                </a:solidFill>
              </a:defRPr>
            </a:lvl1pPr>
          </a:lstStyle>
          <a:p>
            <a:fld id="{D370FFE8-C8B8-4FB9-BB1F-F3D42423453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556ED250-9E22-5375-2FCD-5F6686AD52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2438398" y="3373586"/>
            <a:ext cx="5333998" cy="457200"/>
          </a:xfrm>
          <a:prstGeom prst="rect">
            <a:avLst/>
          </a:prstGeom>
        </p:spPr>
        <p:txBody>
          <a:bodyPr anchor="ctr"/>
          <a:lstStyle>
            <a:lvl1pPr algn="l">
              <a:defRPr sz="1200" b="1" cap="all" spc="300" baseline="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0710B12-97D2-6093-3A10-6A49F5B848A7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28663" y="1721295"/>
            <a:ext cx="4712913" cy="4826000"/>
          </a:xfrm>
        </p:spPr>
        <p:txBody>
          <a:bodyPr lIns="45720">
            <a:normAutofit/>
          </a:bodyPr>
          <a:lstStyle>
            <a:lvl1pPr marL="0" indent="0"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None/>
              <a:defRPr sz="2000" b="1"/>
            </a:lvl1pPr>
            <a:lvl2pPr marL="342900" indent="-342900"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000"/>
            </a:lvl2pPr>
            <a:lvl3pPr marL="800100" indent="-342900">
              <a:spcBef>
                <a:spcPts val="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000"/>
            </a:lvl3pPr>
            <a:lvl4pPr marL="1165860" indent="-342900"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000"/>
            </a:lvl4pPr>
            <a:lvl5pPr marL="1458468" indent="-342900">
              <a:spcBef>
                <a:spcPts val="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10">
            <a:extLst>
              <a:ext uri="{FF2B5EF4-FFF2-40B4-BE49-F238E27FC236}">
                <a16:creationId xmlns:a16="http://schemas.microsoft.com/office/drawing/2014/main" id="{CED794E4-CAFD-57EF-562D-1B511C0B4363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5784475" y="1722513"/>
            <a:ext cx="2667561" cy="4826000"/>
          </a:xfrm>
        </p:spPr>
        <p:txBody>
          <a:bodyPr lIns="45720">
            <a:normAutofit/>
          </a:bodyPr>
          <a:lstStyle>
            <a:lvl1pPr marL="0" indent="0"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None/>
              <a:defRPr sz="2000" b="1"/>
            </a:lvl1pPr>
            <a:lvl2pPr marL="0" indent="0"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None/>
              <a:defRPr sz="2000"/>
            </a:lvl2pPr>
            <a:lvl3pPr marL="347472" indent="-347472"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000"/>
            </a:lvl3pPr>
            <a:lvl4pPr marL="548640" indent="-347472"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000"/>
            </a:lvl4pPr>
            <a:lvl5pPr marL="731520" indent="-347472"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7232296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7296" userDrawn="1">
          <p15:clr>
            <a:srgbClr val="FBAE40"/>
          </p15:clr>
        </p15:guide>
        <p15:guide id="4" pos="384" userDrawn="1">
          <p15:clr>
            <a:srgbClr val="FBAE40"/>
          </p15:clr>
        </p15:guide>
        <p15:guide id="5" orient="horz" pos="432" userDrawn="1">
          <p15:clr>
            <a:srgbClr val="FBAE40"/>
          </p15:clr>
        </p15:guide>
        <p15:guide id="6" orient="horz" pos="3888" userDrawn="1">
          <p15:clr>
            <a:srgbClr val="FBAE40"/>
          </p15:clr>
        </p15:guide>
        <p15:guide id="7" orient="horz" pos="1344" userDrawn="1">
          <p15:clr>
            <a:srgbClr val="FBAE40"/>
          </p15:clr>
        </p15:guide>
        <p15:guide id="8" pos="7008" userDrawn="1">
          <p15:clr>
            <a:srgbClr val="FBAE40"/>
          </p15:clr>
        </p15:guide>
        <p15:guide id="9" pos="672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able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5493C70-6C32-8782-CA70-867555976AE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1" y="0"/>
            <a:ext cx="457200" cy="68580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pc="30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28663" y="610409"/>
            <a:ext cx="7723373" cy="1065994"/>
          </a:xfrm>
        </p:spPr>
        <p:txBody>
          <a:bodyPr tIns="45720" bIns="45720" anchor="t">
            <a:normAutofit/>
          </a:bodyPr>
          <a:lstStyle>
            <a:lvl1pPr algn="l">
              <a:lnSpc>
                <a:spcPct val="80000"/>
              </a:lnSpc>
              <a:defRPr sz="2800" b="1" spc="3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16" y="570063"/>
            <a:ext cx="457201" cy="365125"/>
          </a:xfrm>
          <a:prstGeom prst="rect">
            <a:avLst/>
          </a:prstGeom>
        </p:spPr>
        <p:txBody>
          <a:bodyPr/>
          <a:lstStyle>
            <a:lvl1pPr algn="ctr">
              <a:defRPr sz="1800" b="1">
                <a:solidFill>
                  <a:schemeClr val="bg1"/>
                </a:solidFill>
              </a:defRPr>
            </a:lvl1pPr>
          </a:lstStyle>
          <a:p>
            <a:fld id="{D370FFE8-C8B8-4FB9-BB1F-F3D42423453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F107D1D-FF48-5B8D-9B41-A023F6016B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2438398" y="3373586"/>
            <a:ext cx="5333998" cy="457200"/>
          </a:xfrm>
          <a:prstGeom prst="rect">
            <a:avLst/>
          </a:prstGeom>
        </p:spPr>
        <p:txBody>
          <a:bodyPr anchor="ctr"/>
          <a:lstStyle>
            <a:lvl1pPr algn="l">
              <a:defRPr sz="1200" b="1" cap="all" spc="300" baseline="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8EECD4CA-C265-0CEB-41C1-D4F3EC9B6D5A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685800" y="1708151"/>
            <a:ext cx="7772400" cy="423227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smtClean="0"/>
              <a:t>Click icon to add table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230236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7296" userDrawn="1">
          <p15:clr>
            <a:srgbClr val="FBAE40"/>
          </p15:clr>
        </p15:guide>
        <p15:guide id="4" pos="384" userDrawn="1">
          <p15:clr>
            <a:srgbClr val="FBAE40"/>
          </p15:clr>
        </p15:guide>
        <p15:guide id="5" orient="horz" pos="432" userDrawn="1">
          <p15:clr>
            <a:srgbClr val="FBAE40"/>
          </p15:clr>
        </p15:guide>
        <p15:guide id="6" orient="horz" pos="3888" userDrawn="1">
          <p15:clr>
            <a:srgbClr val="FBAE40"/>
          </p15:clr>
        </p15:guide>
        <p15:guide id="7" orient="horz" pos="1344" userDrawn="1">
          <p15:clr>
            <a:srgbClr val="FBAE40"/>
          </p15:clr>
        </p15:guide>
        <p15:guide id="8" pos="7008" userDrawn="1">
          <p15:clr>
            <a:srgbClr val="FBAE40"/>
          </p15:clr>
        </p15:guide>
        <p15:guide id="9" pos="672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hank you">
    <p:bg>
      <p:bgPr>
        <a:solidFill>
          <a:schemeClr val="accent3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31971" y="320041"/>
            <a:ext cx="4114800" cy="3685033"/>
          </a:xfrm>
          <a:noFill/>
        </p:spPr>
        <p:txBody>
          <a:bodyPr tIns="45720" bIns="45720" anchor="b">
            <a:normAutofit/>
          </a:bodyPr>
          <a:lstStyle>
            <a:lvl1pPr algn="r">
              <a:lnSpc>
                <a:spcPct val="80000"/>
              </a:lnSpc>
              <a:defRPr sz="5400" b="1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31972" y="4151376"/>
            <a:ext cx="4114799" cy="1883664"/>
          </a:xfrm>
        </p:spPr>
        <p:txBody>
          <a:bodyPr anchor="ctr">
            <a:normAutofit/>
          </a:bodyPr>
          <a:lstStyle>
            <a:lvl1pPr marL="0" indent="0" algn="r">
              <a:buNone/>
              <a:defRPr sz="24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A5CC6334-85E9-4D27-CBDF-C57FEADEFC1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3283744" cy="68580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200691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7296" userDrawn="1">
          <p15:clr>
            <a:srgbClr val="FBAE40"/>
          </p15:clr>
        </p15:guide>
        <p15:guide id="4" pos="384" userDrawn="1">
          <p15:clr>
            <a:srgbClr val="FBAE40"/>
          </p15:clr>
        </p15:guide>
        <p15:guide id="5" orient="horz" pos="432" userDrawn="1">
          <p15:clr>
            <a:srgbClr val="FBAE40"/>
          </p15:clr>
        </p15:guide>
        <p15:guide id="6" orient="horz" pos="3888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genda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5">
            <a:extLst>
              <a:ext uri="{FF2B5EF4-FFF2-40B4-BE49-F238E27FC236}">
                <a16:creationId xmlns:a16="http://schemas.microsoft.com/office/drawing/2014/main" id="{AEE19E19-543B-5742-0347-AB0738CF585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154218" y="0"/>
            <a:ext cx="3989783" cy="68580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  <a:defRPr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8663" y="610408"/>
            <a:ext cx="4930902" cy="1069848"/>
          </a:xfrm>
        </p:spPr>
        <p:txBody>
          <a:bodyPr tIns="45720" bIns="45720" anchor="t">
            <a:normAutofit/>
          </a:bodyPr>
          <a:lstStyle>
            <a:lvl1pPr algn="l">
              <a:lnSpc>
                <a:spcPct val="80000"/>
              </a:lnSpc>
              <a:defRPr sz="2800" b="1" spc="300"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5493C70-6C32-8782-CA70-867555976AE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1" y="0"/>
            <a:ext cx="457200" cy="68580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pc="3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16" y="570063"/>
            <a:ext cx="457201" cy="365125"/>
          </a:xfrm>
          <a:prstGeom prst="rect">
            <a:avLst/>
          </a:prstGeom>
        </p:spPr>
        <p:txBody>
          <a:bodyPr/>
          <a:lstStyle>
            <a:lvl1pPr algn="ctr">
              <a:defRPr sz="1800" b="1">
                <a:solidFill>
                  <a:schemeClr val="bg1"/>
                </a:solidFill>
              </a:defRPr>
            </a:lvl1pPr>
          </a:lstStyle>
          <a:p>
            <a:fld id="{D370FFE8-C8B8-4FB9-BB1F-F3D42423453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16200000">
            <a:off x="-2438398" y="3373586"/>
            <a:ext cx="5333998" cy="457200"/>
          </a:xfrm>
          <a:prstGeom prst="rect">
            <a:avLst/>
          </a:prstGeom>
        </p:spPr>
        <p:txBody>
          <a:bodyPr anchor="ctr"/>
          <a:lstStyle>
            <a:lvl1pPr algn="l">
              <a:defRPr sz="1200" b="1" cap="all" spc="300" baseline="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0710B12-97D2-6093-3A10-6A49F5B848A7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28662" y="1719072"/>
            <a:ext cx="4250246" cy="4828032"/>
          </a:xfrm>
        </p:spPr>
        <p:txBody>
          <a:bodyPr lIns="45720">
            <a:normAutofit/>
          </a:bodyPr>
          <a:lstStyle>
            <a:lvl1pPr marL="347472" indent="-347472"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000"/>
            </a:lvl1pPr>
            <a:lvl2pPr marL="411480" indent="-182880"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800"/>
            </a:lvl2pPr>
            <a:lvl3pPr marL="640080" indent="-182880"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600"/>
            </a:lvl3pPr>
            <a:lvl4pPr marL="868680" indent="-182880"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400"/>
            </a:lvl4pPr>
            <a:lvl5pPr marL="1097280" indent="-182880"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4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2989352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7296" userDrawn="1">
          <p15:clr>
            <a:srgbClr val="FBAE40"/>
          </p15:clr>
        </p15:guide>
        <p15:guide id="4" pos="384" userDrawn="1">
          <p15:clr>
            <a:srgbClr val="FBAE40"/>
          </p15:clr>
        </p15:guide>
        <p15:guide id="5" orient="horz" pos="432" userDrawn="1">
          <p15:clr>
            <a:srgbClr val="FBAE40"/>
          </p15:clr>
        </p15:guide>
        <p15:guide id="6" orient="horz" pos="3888" userDrawn="1">
          <p15:clr>
            <a:srgbClr val="FBAE40"/>
          </p15:clr>
        </p15:guide>
        <p15:guide id="7" orient="horz" pos="1344" userDrawn="1">
          <p15:clr>
            <a:srgbClr val="FBAE40"/>
          </p15:clr>
        </p15:guide>
        <p15:guide id="8" pos="7008" userDrawn="1">
          <p15:clr>
            <a:srgbClr val="FBAE40"/>
          </p15:clr>
        </p15:guide>
        <p15:guide id="9" pos="672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Title">
    <p:bg>
      <p:bgPr>
        <a:solidFill>
          <a:schemeClr val="accent3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4590288"/>
            <a:ext cx="8451343" cy="2084832"/>
          </a:xfrm>
          <a:noFill/>
        </p:spPr>
        <p:txBody>
          <a:bodyPr tIns="45720" bIns="45720" anchor="t">
            <a:normAutofit/>
          </a:bodyPr>
          <a:lstStyle>
            <a:lvl1pPr algn="l">
              <a:lnSpc>
                <a:spcPct val="80000"/>
              </a:lnSpc>
              <a:defRPr sz="4900" b="1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A5CC6334-85E9-4D27-CBDF-C57FEADEFC1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78942" y="0"/>
            <a:ext cx="8458201" cy="40386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  <a:defRPr/>
            </a:pPr>
            <a:r>
              <a:rPr lang="en-US" smtClean="0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712278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7296" userDrawn="1">
          <p15:clr>
            <a:srgbClr val="FBAE40"/>
          </p15:clr>
        </p15:guide>
        <p15:guide id="4" pos="384" userDrawn="1">
          <p15:clr>
            <a:srgbClr val="FBAE40"/>
          </p15:clr>
        </p15:guide>
        <p15:guide id="5" orient="horz" pos="432" userDrawn="1">
          <p15:clr>
            <a:srgbClr val="FBAE40"/>
          </p15:clr>
        </p15:guide>
        <p15:guide id="6" orient="horz" pos="3888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Title with Subtitle 1">
    <p:bg>
      <p:bgPr>
        <a:solidFill>
          <a:schemeClr val="accent3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90372" y="182880"/>
            <a:ext cx="4823461" cy="4775662"/>
          </a:xfrm>
          <a:noFill/>
        </p:spPr>
        <p:txBody>
          <a:bodyPr tIns="45720" bIns="45720" anchor="b">
            <a:normAutofit/>
          </a:bodyPr>
          <a:lstStyle>
            <a:lvl1pPr algn="l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defRPr sz="5400" b="1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5800" y="5111497"/>
            <a:ext cx="4823461" cy="1563623"/>
          </a:xfrm>
        </p:spPr>
        <p:txBody>
          <a:bodyPr>
            <a:normAutofit/>
          </a:bodyPr>
          <a:lstStyle>
            <a:lvl1pPr marL="0" indent="0" algn="l">
              <a:buNone/>
              <a:defRPr sz="24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A5CC6334-85E9-4D27-CBDF-C57FEADEFC1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642263" y="0"/>
            <a:ext cx="3501737" cy="68580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  <a:defRPr/>
            </a:pPr>
            <a:r>
              <a:rPr lang="en-US" smtClean="0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234710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7296" userDrawn="1">
          <p15:clr>
            <a:srgbClr val="FBAE40"/>
          </p15:clr>
        </p15:guide>
        <p15:guide id="4" pos="384" userDrawn="1">
          <p15:clr>
            <a:srgbClr val="FBAE40"/>
          </p15:clr>
        </p15:guide>
        <p15:guide id="5" orient="horz" pos="432" userDrawn="1">
          <p15:clr>
            <a:srgbClr val="FBAE40"/>
          </p15:clr>
        </p15:guide>
        <p15:guide id="6" orient="horz" pos="3888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ontent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5493C70-6C32-8782-CA70-867555976AE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1" y="0"/>
            <a:ext cx="457200" cy="68580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pc="30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28664" y="610409"/>
            <a:ext cx="7783829" cy="1065994"/>
          </a:xfrm>
        </p:spPr>
        <p:txBody>
          <a:bodyPr tIns="45720" bIns="45720" anchor="t">
            <a:normAutofit/>
          </a:bodyPr>
          <a:lstStyle>
            <a:lvl1pPr algn="l">
              <a:lnSpc>
                <a:spcPct val="80000"/>
              </a:lnSpc>
              <a:defRPr sz="2800" b="1" spc="3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16" y="570063"/>
            <a:ext cx="457201" cy="365125"/>
          </a:xfrm>
          <a:prstGeom prst="rect">
            <a:avLst/>
          </a:prstGeom>
        </p:spPr>
        <p:txBody>
          <a:bodyPr/>
          <a:lstStyle>
            <a:lvl1pPr algn="ctr">
              <a:defRPr sz="1800" b="1">
                <a:solidFill>
                  <a:schemeClr val="bg1"/>
                </a:solidFill>
              </a:defRPr>
            </a:lvl1pPr>
          </a:lstStyle>
          <a:p>
            <a:fld id="{D370FFE8-C8B8-4FB9-BB1F-F3D42423453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CF373E6C-6E1B-99D9-3E64-3A21DE7758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2438398" y="3373586"/>
            <a:ext cx="5333998" cy="457200"/>
          </a:xfrm>
          <a:prstGeom prst="rect">
            <a:avLst/>
          </a:prstGeom>
        </p:spPr>
        <p:txBody>
          <a:bodyPr anchor="ctr"/>
          <a:lstStyle>
            <a:lvl1pPr algn="l">
              <a:defRPr sz="1200" b="1" cap="all" spc="300" baseline="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0710B12-97D2-6093-3A10-6A49F5B848A7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28663" y="1721295"/>
            <a:ext cx="7783830" cy="4826000"/>
          </a:xfrm>
        </p:spPr>
        <p:txBody>
          <a:bodyPr lIns="45720">
            <a:normAutofit/>
          </a:bodyPr>
          <a:lstStyle>
            <a:lvl1pPr marL="0" indent="0"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None/>
              <a:defRPr sz="2000" b="1"/>
            </a:lvl1pPr>
            <a:lvl2pPr marL="347472" indent="-347472"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000"/>
            </a:lvl2pPr>
            <a:lvl3pPr marL="640080" indent="-182880"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000"/>
            </a:lvl3pPr>
            <a:lvl4pPr marL="868680" indent="-182880"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000"/>
            </a:lvl4pPr>
            <a:lvl5pPr marL="1097280" indent="-182880"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3695731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7296" userDrawn="1">
          <p15:clr>
            <a:srgbClr val="FBAE40"/>
          </p15:clr>
        </p15:guide>
        <p15:guide id="4" pos="384" userDrawn="1">
          <p15:clr>
            <a:srgbClr val="FBAE40"/>
          </p15:clr>
        </p15:guide>
        <p15:guide id="5" orient="horz" pos="432" userDrawn="1">
          <p15:clr>
            <a:srgbClr val="FBAE40"/>
          </p15:clr>
        </p15:guide>
        <p15:guide id="6" orient="horz" pos="3888" userDrawn="1">
          <p15:clr>
            <a:srgbClr val="FBAE40"/>
          </p15:clr>
        </p15:guide>
        <p15:guide id="7" orient="horz" pos="1344" userDrawn="1">
          <p15:clr>
            <a:srgbClr val="FBAE40"/>
          </p15:clr>
        </p15:guide>
        <p15:guide id="8" pos="7008" userDrawn="1">
          <p15:clr>
            <a:srgbClr val="FBAE40"/>
          </p15:clr>
        </p15:guide>
        <p15:guide id="9" pos="672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Title with Subtitle 2">
    <p:bg>
      <p:bgPr>
        <a:solidFill>
          <a:schemeClr val="accent3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90372" y="182880"/>
            <a:ext cx="4562857" cy="4775662"/>
          </a:xfrm>
          <a:noFill/>
        </p:spPr>
        <p:txBody>
          <a:bodyPr tIns="45720" bIns="45720" anchor="b">
            <a:normAutofit/>
          </a:bodyPr>
          <a:lstStyle>
            <a:lvl1pPr algn="l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defRPr sz="5400" b="1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5800" y="5111497"/>
            <a:ext cx="4562857" cy="1563623"/>
          </a:xfrm>
        </p:spPr>
        <p:txBody>
          <a:bodyPr>
            <a:normAutofit/>
          </a:bodyPr>
          <a:lstStyle>
            <a:lvl1pPr marL="0" indent="0" algn="l">
              <a:buNone/>
              <a:defRPr sz="24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A5CC6334-85E9-4D27-CBDF-C57FEADEFC1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372101" y="0"/>
            <a:ext cx="3771900" cy="68580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  <a:defRPr/>
            </a:pPr>
            <a:r>
              <a:rPr lang="en-US" smtClean="0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887482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7296" userDrawn="1">
          <p15:clr>
            <a:srgbClr val="FBAE40"/>
          </p15:clr>
        </p15:guide>
        <p15:guide id="4" pos="384" userDrawn="1">
          <p15:clr>
            <a:srgbClr val="FBAE40"/>
          </p15:clr>
        </p15:guide>
        <p15:guide id="5" orient="horz" pos="432" userDrawn="1">
          <p15:clr>
            <a:srgbClr val="FBAE40"/>
          </p15:clr>
        </p15:guide>
        <p15:guide id="6" orient="horz" pos="3888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Two Content and Imag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28663" y="610409"/>
            <a:ext cx="5831726" cy="1065994"/>
          </a:xfrm>
        </p:spPr>
        <p:txBody>
          <a:bodyPr tIns="45720" bIns="45720" anchor="t">
            <a:normAutofit/>
          </a:bodyPr>
          <a:lstStyle>
            <a:lvl1pPr algn="l">
              <a:lnSpc>
                <a:spcPct val="80000"/>
              </a:lnSpc>
              <a:defRPr sz="2800" b="1" spc="3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5493C70-6C32-8782-CA70-867555976AE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1" y="0"/>
            <a:ext cx="457200" cy="68580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pc="3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16" y="570063"/>
            <a:ext cx="457201" cy="365125"/>
          </a:xfrm>
          <a:prstGeom prst="rect">
            <a:avLst/>
          </a:prstGeom>
        </p:spPr>
        <p:txBody>
          <a:bodyPr/>
          <a:lstStyle>
            <a:lvl1pPr algn="ctr">
              <a:defRPr sz="1800" b="1">
                <a:solidFill>
                  <a:schemeClr val="bg1"/>
                </a:solidFill>
              </a:defRPr>
            </a:lvl1pPr>
          </a:lstStyle>
          <a:p>
            <a:fld id="{D370FFE8-C8B8-4FB9-BB1F-F3D42423453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5F773C48-8B94-EF4A-AAEC-0E0BC7B80A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2438398" y="3373586"/>
            <a:ext cx="5333998" cy="457200"/>
          </a:xfrm>
          <a:prstGeom prst="rect">
            <a:avLst/>
          </a:prstGeom>
        </p:spPr>
        <p:txBody>
          <a:bodyPr anchor="ctr"/>
          <a:lstStyle>
            <a:lvl1pPr algn="l">
              <a:defRPr sz="1200" b="1" cap="all" spc="300" baseline="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0710B12-97D2-6093-3A10-6A49F5B848A7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28663" y="1721295"/>
            <a:ext cx="2667561" cy="4826000"/>
          </a:xfrm>
        </p:spPr>
        <p:txBody>
          <a:bodyPr lIns="45720">
            <a:normAutofit/>
          </a:bodyPr>
          <a:lstStyle>
            <a:lvl1pPr marL="0" indent="0"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None/>
              <a:defRPr sz="2000" b="1"/>
            </a:lvl1pPr>
            <a:lvl2pPr marL="0" indent="0"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None/>
              <a:defRPr sz="2000"/>
            </a:lvl2pPr>
            <a:lvl3pPr marL="182880" indent="-182880"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Wingdings" panose="05000000000000000000" pitchFamily="2" charset="2"/>
              <a:buChar char=" "/>
              <a:defRPr sz="2000"/>
            </a:lvl3pPr>
            <a:lvl4pPr marL="548640" indent="-182880"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Wingdings" panose="05000000000000000000" pitchFamily="2" charset="2"/>
              <a:buChar char=" "/>
              <a:defRPr sz="2000"/>
            </a:lvl4pPr>
            <a:lvl5pPr marL="731520" indent="-182880"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Wingdings" panose="05000000000000000000" pitchFamily="2" charset="2"/>
              <a:buChar char=" "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10">
            <a:extLst>
              <a:ext uri="{FF2B5EF4-FFF2-40B4-BE49-F238E27FC236}">
                <a16:creationId xmlns:a16="http://schemas.microsoft.com/office/drawing/2014/main" id="{CED794E4-CAFD-57EF-562D-1B511C0B4363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3726875" y="1722513"/>
            <a:ext cx="2514925" cy="4826000"/>
          </a:xfrm>
        </p:spPr>
        <p:txBody>
          <a:bodyPr lIns="45720">
            <a:normAutofit/>
          </a:bodyPr>
          <a:lstStyle>
            <a:lvl1pPr marL="0" indent="0"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None/>
              <a:defRPr sz="2000" b="1"/>
            </a:lvl1pPr>
            <a:lvl2pPr marL="0" indent="0"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None/>
              <a:defRPr sz="2000"/>
            </a:lvl2pPr>
            <a:lvl3pPr marL="182880" indent="-182880"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Wingdings" panose="05000000000000000000" pitchFamily="2" charset="2"/>
              <a:buChar char=" "/>
              <a:defRPr sz="2000"/>
            </a:lvl3pPr>
            <a:lvl4pPr marL="548640" indent="-182880"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Wingdings" panose="05000000000000000000" pitchFamily="2" charset="2"/>
              <a:buChar char=" "/>
              <a:defRPr sz="2000"/>
            </a:lvl4pPr>
            <a:lvl5pPr marL="731520" indent="-182880"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Wingdings" panose="05000000000000000000" pitchFamily="2" charset="2"/>
              <a:buChar char=" "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58B2B07F-7B8D-DEC3-9C46-CBE4FF49736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618360" y="0"/>
            <a:ext cx="2514925" cy="6858000"/>
          </a:xfrm>
        </p:spPr>
        <p:txBody>
          <a:bodyPr>
            <a:normAutofit/>
          </a:bodyPr>
          <a:lstStyle>
            <a:lvl1pPr algn="ctr">
              <a:defRPr sz="2000"/>
            </a:lvl1pPr>
          </a:lstStyle>
          <a:p>
            <a:pPr marL="182880" marR="0" lvl="0" indent="-182880" algn="ctr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SzTx/>
              <a:buFont typeface="Wingdings" pitchFamily="2" charset="2"/>
              <a:buChar char=""/>
              <a:tabLst/>
              <a:defRPr/>
            </a:pPr>
            <a:r>
              <a:rPr lang="en-US" smtClean="0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1213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7296" userDrawn="1">
          <p15:clr>
            <a:srgbClr val="FBAE40"/>
          </p15:clr>
        </p15:guide>
        <p15:guide id="4" pos="384" userDrawn="1">
          <p15:clr>
            <a:srgbClr val="FBAE40"/>
          </p15:clr>
        </p15:guide>
        <p15:guide id="5" orient="horz" pos="432" userDrawn="1">
          <p15:clr>
            <a:srgbClr val="FBAE40"/>
          </p15:clr>
        </p15:guide>
        <p15:guide id="6" orient="horz" pos="3888" userDrawn="1">
          <p15:clr>
            <a:srgbClr val="FBAE40"/>
          </p15:clr>
        </p15:guide>
        <p15:guide id="7" orient="horz" pos="1344" userDrawn="1">
          <p15:clr>
            <a:srgbClr val="FBAE40"/>
          </p15:clr>
        </p15:guide>
        <p15:guide id="8" pos="7008" userDrawn="1">
          <p15:clr>
            <a:srgbClr val="FBAE40"/>
          </p15:clr>
        </p15:guide>
        <p15:guide id="9" pos="672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Two Content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5493C70-6C32-8782-CA70-867555976AE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1" y="0"/>
            <a:ext cx="457200" cy="68580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pc="30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28663" y="610409"/>
            <a:ext cx="7723373" cy="1065994"/>
          </a:xfrm>
        </p:spPr>
        <p:txBody>
          <a:bodyPr tIns="45720" bIns="45720" anchor="t">
            <a:normAutofit/>
          </a:bodyPr>
          <a:lstStyle>
            <a:lvl1pPr algn="l">
              <a:lnSpc>
                <a:spcPct val="80000"/>
              </a:lnSpc>
              <a:defRPr sz="2800" b="1" spc="3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16" y="570063"/>
            <a:ext cx="457201" cy="365125"/>
          </a:xfrm>
          <a:prstGeom prst="rect">
            <a:avLst/>
          </a:prstGeom>
        </p:spPr>
        <p:txBody>
          <a:bodyPr/>
          <a:lstStyle>
            <a:lvl1pPr algn="ctr">
              <a:defRPr sz="1800" b="1">
                <a:solidFill>
                  <a:schemeClr val="bg1"/>
                </a:solidFill>
              </a:defRPr>
            </a:lvl1pPr>
          </a:lstStyle>
          <a:p>
            <a:fld id="{D370FFE8-C8B8-4FB9-BB1F-F3D42423453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90620DC6-4855-B19C-9254-765C0A93E7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2438398" y="3373586"/>
            <a:ext cx="5333998" cy="457200"/>
          </a:xfrm>
          <a:prstGeom prst="rect">
            <a:avLst/>
          </a:prstGeom>
        </p:spPr>
        <p:txBody>
          <a:bodyPr anchor="ctr"/>
          <a:lstStyle>
            <a:lvl1pPr algn="l">
              <a:defRPr sz="1200" b="1" cap="all" spc="300" baseline="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0710B12-97D2-6093-3A10-6A49F5B848A7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28663" y="1721295"/>
            <a:ext cx="2667561" cy="4826000"/>
          </a:xfrm>
        </p:spPr>
        <p:txBody>
          <a:bodyPr lIns="45720">
            <a:normAutofit/>
          </a:bodyPr>
          <a:lstStyle>
            <a:lvl1pPr marL="0" indent="0"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None/>
              <a:defRPr sz="2000" b="1"/>
            </a:lvl1pPr>
            <a:lvl2pPr marL="512064" indent="-512064"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+mj-lt"/>
              <a:buAutoNum type="arabicPeriod"/>
              <a:defRPr sz="2000"/>
            </a:lvl2pPr>
            <a:lvl3pPr marL="640080" indent="-512064"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+mj-lt"/>
              <a:buAutoNum type="alphaLcPeriod"/>
              <a:defRPr sz="2000"/>
            </a:lvl3pPr>
            <a:lvl4pPr marL="822960" indent="-512064"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+mj-lt"/>
              <a:buAutoNum type="arabicParenR"/>
              <a:defRPr sz="2000"/>
            </a:lvl4pPr>
            <a:lvl5pPr marL="1005840" indent="-512064"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+mj-lt"/>
              <a:buAutoNum type="alphaLcParenR"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10">
            <a:extLst>
              <a:ext uri="{FF2B5EF4-FFF2-40B4-BE49-F238E27FC236}">
                <a16:creationId xmlns:a16="http://schemas.microsoft.com/office/drawing/2014/main" id="{CED794E4-CAFD-57EF-562D-1B511C0B4363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3726874" y="1722513"/>
            <a:ext cx="4725162" cy="4826000"/>
          </a:xfrm>
        </p:spPr>
        <p:txBody>
          <a:bodyPr lIns="45720">
            <a:normAutofit/>
          </a:bodyPr>
          <a:lstStyle>
            <a:lvl1pPr marL="0" indent="0"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None/>
              <a:defRPr sz="2000" b="1"/>
            </a:lvl1pPr>
            <a:lvl2pPr marL="0" indent="0"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None/>
              <a:defRPr sz="2000"/>
            </a:lvl2pPr>
            <a:lvl3pPr marL="347472" indent="-347472"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000"/>
            </a:lvl3pPr>
            <a:lvl4pPr marL="548640" indent="-347472"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000"/>
            </a:lvl4pPr>
            <a:lvl5pPr marL="731520" indent="-347472"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9387348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7296" userDrawn="1">
          <p15:clr>
            <a:srgbClr val="FBAE40"/>
          </p15:clr>
        </p15:guide>
        <p15:guide id="4" pos="384" userDrawn="1">
          <p15:clr>
            <a:srgbClr val="FBAE40"/>
          </p15:clr>
        </p15:guide>
        <p15:guide id="5" orient="horz" pos="432" userDrawn="1">
          <p15:clr>
            <a:srgbClr val="FBAE40"/>
          </p15:clr>
        </p15:guide>
        <p15:guide id="6" orient="horz" pos="3888" userDrawn="1">
          <p15:clr>
            <a:srgbClr val="FBAE40"/>
          </p15:clr>
        </p15:guide>
        <p15:guide id="7" orient="horz" pos="1344" userDrawn="1">
          <p15:clr>
            <a:srgbClr val="FBAE40"/>
          </p15:clr>
        </p15:guide>
        <p15:guide id="8" pos="7008" userDrawn="1">
          <p15:clr>
            <a:srgbClr val="FBAE40"/>
          </p15:clr>
        </p15:guide>
        <p15:guide id="9" pos="672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Content and Imag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5493C70-6C32-8782-CA70-867555976AE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1" y="0"/>
            <a:ext cx="457200" cy="68580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pc="30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28663" y="610409"/>
            <a:ext cx="5143500" cy="1065994"/>
          </a:xfrm>
        </p:spPr>
        <p:txBody>
          <a:bodyPr tIns="45720" bIns="45720" anchor="t">
            <a:normAutofit/>
          </a:bodyPr>
          <a:lstStyle>
            <a:lvl1pPr algn="l">
              <a:lnSpc>
                <a:spcPct val="80000"/>
              </a:lnSpc>
              <a:defRPr sz="2800" b="1" spc="3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16" y="570063"/>
            <a:ext cx="457201" cy="365125"/>
          </a:xfrm>
          <a:prstGeom prst="rect">
            <a:avLst/>
          </a:prstGeom>
        </p:spPr>
        <p:txBody>
          <a:bodyPr/>
          <a:lstStyle>
            <a:lvl1pPr algn="ctr">
              <a:defRPr sz="1800" b="1">
                <a:solidFill>
                  <a:schemeClr val="bg1"/>
                </a:solidFill>
              </a:defRPr>
            </a:lvl1pPr>
          </a:lstStyle>
          <a:p>
            <a:fld id="{D370FFE8-C8B8-4FB9-BB1F-F3D42423453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08E45C30-4B4B-9EE4-4F4B-0BF4CC40D9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2438398" y="3373586"/>
            <a:ext cx="5333998" cy="457200"/>
          </a:xfrm>
          <a:prstGeom prst="rect">
            <a:avLst/>
          </a:prstGeom>
        </p:spPr>
        <p:txBody>
          <a:bodyPr anchor="ctr"/>
          <a:lstStyle>
            <a:lvl1pPr algn="l">
              <a:defRPr sz="1200" b="1" cap="all" spc="300" baseline="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0710B12-97D2-6093-3A10-6A49F5B848A7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28662" y="1721295"/>
            <a:ext cx="3895344" cy="4826000"/>
          </a:xfrm>
        </p:spPr>
        <p:txBody>
          <a:bodyPr lIns="45720">
            <a:normAutofit/>
          </a:bodyPr>
          <a:lstStyle>
            <a:lvl1pPr marL="0" indent="0"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None/>
              <a:defRPr sz="2000"/>
            </a:lvl1pPr>
            <a:lvl2pPr marL="514350" indent="-285750"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800"/>
            </a:lvl2pPr>
            <a:lvl3pPr marL="742950" indent="-285750"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600"/>
            </a:lvl3pPr>
            <a:lvl4pPr marL="971550" indent="-285750"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400"/>
            </a:lvl4pPr>
            <a:lvl5pPr marL="1200150" indent="-285750"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4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Picture Placeholder 5">
            <a:extLst>
              <a:ext uri="{FF2B5EF4-FFF2-40B4-BE49-F238E27FC236}">
                <a16:creationId xmlns:a16="http://schemas.microsoft.com/office/drawing/2014/main" id="{AEE19E19-543B-5742-0347-AB0738CF585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882879" y="0"/>
            <a:ext cx="3261122" cy="68580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520462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7296" userDrawn="1">
          <p15:clr>
            <a:srgbClr val="FBAE40"/>
          </p15:clr>
        </p15:guide>
        <p15:guide id="4" pos="384" userDrawn="1">
          <p15:clr>
            <a:srgbClr val="FBAE40"/>
          </p15:clr>
        </p15:guide>
        <p15:guide id="5" orient="horz" pos="432" userDrawn="1">
          <p15:clr>
            <a:srgbClr val="FBAE40"/>
          </p15:clr>
        </p15:guide>
        <p15:guide id="6" orient="horz" pos="3888" userDrawn="1">
          <p15:clr>
            <a:srgbClr val="FBAE40"/>
          </p15:clr>
        </p15:guide>
        <p15:guide id="7" orient="horz" pos="1344" userDrawn="1">
          <p15:clr>
            <a:srgbClr val="FBAE40"/>
          </p15:clr>
        </p15:guide>
        <p15:guide id="8" pos="7008" userDrawn="1">
          <p15:clr>
            <a:srgbClr val="FBAE40"/>
          </p15:clr>
        </p15:guide>
        <p15:guide id="9" pos="672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02189" y="284176"/>
            <a:ext cx="733806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2189" y="2011680"/>
            <a:ext cx="733806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kern="1200" cap="all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bg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bg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bg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bg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bg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INTERNET</a:t>
            </a:r>
            <a:br>
              <a:rPr lang="en-US" dirty="0" smtClean="0"/>
            </a:br>
            <a:r>
              <a:rPr lang="en-US" dirty="0" smtClean="0"/>
              <a:t>&amp;</a:t>
            </a:r>
            <a:br>
              <a:rPr lang="en-US" dirty="0" smtClean="0"/>
            </a:br>
            <a:r>
              <a:rPr lang="en-US" dirty="0" smtClean="0"/>
              <a:t>SOCIAL MEDIA</a:t>
            </a:r>
            <a:br>
              <a:rPr lang="en-US" dirty="0" smtClean="0"/>
            </a:br>
            <a:r>
              <a:rPr lang="en-US" dirty="0" smtClean="0"/>
              <a:t>REVOLUTION</a:t>
            </a:r>
            <a:endParaRPr lang="en-US" dirty="0"/>
          </a:p>
        </p:txBody>
      </p:sp>
      <p:pic>
        <p:nvPicPr>
          <p:cNvPr id="4" name="Picture Placeholder 3" descr="pexels-pixabay-267350.jpg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6000760" y="214290"/>
            <a:ext cx="2933166" cy="6500882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EFFECT OF INTERNET AND SOCIAL MEDIA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/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POSITIVE EFECT OF SOCIAL MEDIA AND INTERNET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• The internet and social media have fostered global communities through increased communication and information sharing.</a:t>
            </a:r>
          </a:p>
          <a:p>
            <a:endParaRPr lang="en-US" dirty="0" smtClean="0"/>
          </a:p>
          <a:p>
            <a:r>
              <a:rPr lang="en-US" dirty="0" smtClean="0"/>
              <a:t>• New business models and economic opportunities have emerged, while social media facilitates activism and awareness of important issues.</a:t>
            </a:r>
          </a:p>
          <a:p>
            <a:endParaRPr lang="en-US" dirty="0" smtClean="0"/>
          </a:p>
          <a:p>
            <a:r>
              <a:rPr lang="en-US" dirty="0" smtClean="0"/>
              <a:t>• Additionally, access to vast educational resources is now readily available.</a:t>
            </a:r>
            <a:endParaRPr lang="en-US" dirty="0"/>
          </a:p>
        </p:txBody>
      </p:sp>
      <p:pic>
        <p:nvPicPr>
          <p:cNvPr id="5" name="Content Placeholder 4" descr="WhatsApp Image 2025-03-28 at 17.45.00_79eafa45.jpg"/>
          <p:cNvPicPr>
            <a:picLocks noGrp="1" noChangeAspect="1"/>
          </p:cNvPicPr>
          <p:nvPr>
            <p:ph sz="quarter" idx="14"/>
          </p:nvPr>
        </p:nvPicPr>
        <p:blipFill>
          <a:blip r:embed="rId2" cstate="print"/>
          <a:stretch>
            <a:fillRect/>
          </a:stretch>
        </p:blipFill>
        <p:spPr>
          <a:xfrm>
            <a:off x="5643570" y="1571612"/>
            <a:ext cx="3089656" cy="4636295"/>
          </a:xfr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NEGATIVE EFECT OF SOCIAL MEDIA AND INTERNET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• Social media's rapid information spread contributes to misinformation and disinformation, including fake news and conspiracy theories.</a:t>
            </a:r>
          </a:p>
          <a:p>
            <a:endParaRPr lang="en-US" dirty="0" smtClean="0"/>
          </a:p>
          <a:p>
            <a:r>
              <a:rPr lang="en-US" dirty="0" smtClean="0"/>
              <a:t>• Privacy concerns arise from the platforms' extensive data collection.</a:t>
            </a:r>
          </a:p>
          <a:p>
            <a:r>
              <a:rPr lang="en-US" dirty="0" smtClean="0"/>
              <a:t>• Excessive use is associated with negative mental health effects like anxiety and depression.</a:t>
            </a:r>
          </a:p>
          <a:p>
            <a:r>
              <a:rPr lang="en-US" dirty="0" smtClean="0"/>
              <a:t>• Finally, cyber bullying and harassment are prevalent on social media.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How to Use Social Media Properly</a:t>
            </a:r>
            <a:endParaRPr lang="en-US" dirty="0"/>
          </a:p>
        </p:txBody>
      </p:sp>
      <p:pic>
        <p:nvPicPr>
          <p:cNvPr id="4" name="Picture Placeholder 3" descr="pexels-pixabay-159775.jpg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/>
          <a:srcRect l="34043" r="34043"/>
          <a:stretch>
            <a:fillRect/>
          </a:stretch>
        </p:blipFill>
        <p:spPr>
          <a:xfrm>
            <a:off x="5715008" y="142852"/>
            <a:ext cx="3143241" cy="6564564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10800000" flipV="1">
            <a:off x="728663" y="142852"/>
            <a:ext cx="7723373" cy="467557"/>
          </a:xfrm>
        </p:spPr>
        <p:txBody>
          <a:bodyPr/>
          <a:lstStyle/>
          <a:p>
            <a:r>
              <a:rPr lang="en-US" dirty="0" smtClean="0"/>
              <a:t> BAD OR GOOD !!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728663" y="1000108"/>
            <a:ext cx="3771899" cy="5547187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Maintain Privacy &amp; Security</a:t>
            </a:r>
          </a:p>
          <a:p>
            <a:r>
              <a:rPr lang="en-US" dirty="0" smtClean="0"/>
              <a:t>Use strong passwords and enable two-factor authentication (2FA).</a:t>
            </a:r>
          </a:p>
          <a:p>
            <a:r>
              <a:rPr lang="en-US" dirty="0" smtClean="0"/>
              <a:t>Adjust privacy settings to control who can see your posts.</a:t>
            </a:r>
          </a:p>
          <a:p>
            <a:r>
              <a:rPr lang="en-US" dirty="0" smtClean="0"/>
              <a:t>Think Before You Post</a:t>
            </a:r>
          </a:p>
          <a:p>
            <a:r>
              <a:rPr lang="en-US" dirty="0" smtClean="0"/>
              <a:t>Avoid sharing misinformation, personal details, or offensive content.</a:t>
            </a:r>
          </a:p>
          <a:p>
            <a:r>
              <a:rPr lang="en-US" dirty="0" smtClean="0"/>
              <a:t>Remember, what you post stays on the internet forever.</a:t>
            </a:r>
          </a:p>
          <a:p>
            <a:r>
              <a:rPr lang="en-US" dirty="0" smtClean="0"/>
              <a:t>Use Social Media for Growth</a:t>
            </a:r>
          </a:p>
          <a:p>
            <a:r>
              <a:rPr lang="en-US" dirty="0" smtClean="0"/>
              <a:t>Follow educational pages, industry experts, and positive influencers.</a:t>
            </a:r>
          </a:p>
          <a:p>
            <a:r>
              <a:rPr lang="en-US" dirty="0" smtClean="0"/>
              <a:t>Engage in networking, skill-building, and learning opportunities.</a:t>
            </a:r>
          </a:p>
          <a:p>
            <a:r>
              <a:rPr lang="en-US" dirty="0" smtClean="0"/>
              <a:t>Balance Screen Time</a:t>
            </a:r>
          </a:p>
          <a:p>
            <a:r>
              <a:rPr lang="en-US" dirty="0" smtClean="0"/>
              <a:t>Avoid excessive scrolling and set time limits to prevent addiction.</a:t>
            </a:r>
          </a:p>
          <a:p>
            <a:r>
              <a:rPr lang="en-US" dirty="0" smtClean="0"/>
              <a:t>Focus on real-life interactions and offline activities.</a:t>
            </a:r>
          </a:p>
          <a:p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quarter" idx="14"/>
          </p:nvPr>
        </p:nvGraphicFramePr>
        <p:xfrm>
          <a:off x="4714875" y="1000126"/>
          <a:ext cx="4071938" cy="49292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17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002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85841">
                <a:tc>
                  <a:txBody>
                    <a:bodyPr/>
                    <a:lstStyle/>
                    <a:p>
                      <a:r>
                        <a:rPr lang="en-US" dirty="0" smtClean="0"/>
                        <a:t>year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users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85841">
                <a:tc>
                  <a:txBody>
                    <a:bodyPr/>
                    <a:lstStyle/>
                    <a:p>
                      <a:r>
                        <a:rPr lang="en-US" dirty="0" smtClean="0"/>
                        <a:t>2000-2010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970 million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85841">
                <a:tc>
                  <a:txBody>
                    <a:bodyPr/>
                    <a:lstStyle/>
                    <a:p>
                      <a:r>
                        <a:rPr lang="en-US" dirty="0" smtClean="0"/>
                        <a:t>2010-2014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 billion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85841">
                <a:tc>
                  <a:txBody>
                    <a:bodyPr/>
                    <a:lstStyle/>
                    <a:p>
                      <a:r>
                        <a:rPr lang="en-US" dirty="0" smtClean="0"/>
                        <a:t>2014-2020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4.39 billion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85841">
                <a:tc>
                  <a:txBody>
                    <a:bodyPr/>
                    <a:lstStyle/>
                    <a:p>
                      <a:r>
                        <a:rPr lang="en-US" dirty="0" smtClean="0"/>
                        <a:t>2020-2024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5.07 billion 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10THINGs TO LEARN ABOUT SOCIAL MEDIA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85000" lnSpcReduction="10000"/>
          </a:bodyPr>
          <a:lstStyle/>
          <a:p>
            <a:pPr>
              <a:buFont typeface="Arial" pitchFamily="34" charset="0"/>
              <a:buChar char="•"/>
            </a:pPr>
            <a:r>
              <a:rPr lang="en-US" dirty="0" smtClean="0"/>
              <a:t>Social Media is Powerful</a:t>
            </a:r>
          </a:p>
          <a:p>
            <a:r>
              <a:rPr lang="en-US" dirty="0" smtClean="0"/>
              <a:t>Connects billions of users globally and influences opinions, trends, and businesses.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Privacy Matters</a:t>
            </a:r>
          </a:p>
          <a:p>
            <a:r>
              <a:rPr lang="en-US" dirty="0" smtClean="0"/>
              <a:t>Always check and update your privacy settings to control who can see your information.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Misinformation Spreads Fast</a:t>
            </a:r>
          </a:p>
          <a:p>
            <a:r>
              <a:rPr lang="en-US" dirty="0" smtClean="0"/>
              <a:t>Verify facts before sharing; fake news can have serious consequences.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Your Digital Footprint is Permanent</a:t>
            </a:r>
          </a:p>
          <a:p>
            <a:r>
              <a:rPr lang="en-US" dirty="0" smtClean="0"/>
              <a:t>Everything you post stays online, even if deleted. Think before you post!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Social Media Affects Mental Health</a:t>
            </a:r>
          </a:p>
          <a:p>
            <a:r>
              <a:rPr lang="en-US" dirty="0" smtClean="0"/>
              <a:t>Excessive use can lead to anxiety, depression, and comparison stress. Use it wisely.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8664" y="610409"/>
            <a:ext cx="7783829" cy="889765"/>
          </a:xfrm>
        </p:spPr>
        <p:txBody>
          <a:bodyPr/>
          <a:lstStyle/>
          <a:p>
            <a:r>
              <a:rPr lang="en-US" dirty="0" smtClean="0"/>
              <a:t>CONTINUE-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85000" lnSpcReduction="20000"/>
          </a:bodyPr>
          <a:lstStyle/>
          <a:p>
            <a:pPr>
              <a:buFont typeface="Arial" pitchFamily="34" charset="0"/>
              <a:buChar char="•"/>
            </a:pPr>
            <a:r>
              <a:rPr lang="en-US" dirty="0" smtClean="0"/>
              <a:t>It’s a Marketing &amp; Business Tool</a:t>
            </a:r>
          </a:p>
          <a:p>
            <a:pPr lvl="1"/>
            <a:r>
              <a:rPr lang="en-US" dirty="0" smtClean="0"/>
              <a:t>Businesses use platforms like </a:t>
            </a:r>
            <a:r>
              <a:rPr lang="en-US" dirty="0" err="1" smtClean="0"/>
              <a:t>Instagram</a:t>
            </a:r>
            <a:r>
              <a:rPr lang="en-US" dirty="0" smtClean="0"/>
              <a:t>, LinkedIn, and </a:t>
            </a:r>
            <a:r>
              <a:rPr lang="en-US" dirty="0" err="1" smtClean="0"/>
              <a:t>Facebook</a:t>
            </a:r>
            <a:r>
              <a:rPr lang="en-US" dirty="0" smtClean="0"/>
              <a:t> for branding and sales.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Cyber security is Essential</a:t>
            </a:r>
          </a:p>
          <a:p>
            <a:pPr lvl="1"/>
            <a:r>
              <a:rPr lang="en-US" dirty="0" smtClean="0"/>
              <a:t>Use strong passwords, enable two-factor authentication (2FA), and beware of scams.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Social Media Algorithms Control What You See</a:t>
            </a:r>
          </a:p>
          <a:p>
            <a:pPr lvl="1"/>
            <a:r>
              <a:rPr lang="en-US" dirty="0" smtClean="0"/>
              <a:t>Platforms show content based on your behavior, influencing your opinions and preferences.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It Can Be Addictive</a:t>
            </a:r>
          </a:p>
          <a:p>
            <a:pPr lvl="1"/>
            <a:r>
              <a:rPr lang="en-US" dirty="0" smtClean="0"/>
              <a:t>Endless scrolling and notifications can be distracting. Set screen time limits.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It Can Be Used for Positive Change</a:t>
            </a:r>
          </a:p>
          <a:p>
            <a:r>
              <a:rPr lang="en-US" dirty="0" smtClean="0"/>
              <a:t>From social activism to fundraising, social media has the power to bring people together for a cause.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Thanks for your time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"The key is in not spending time, but in investing it." </a:t>
            </a:r>
          </a:p>
          <a:p>
            <a:r>
              <a:rPr lang="en-US" dirty="0" smtClean="0"/>
              <a:t>– Stephen R. Covey</a:t>
            </a:r>
          </a:p>
          <a:p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/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INTERNET AND IT’S THING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"The Internet is becoming the town square for the global village of tomorrow.“-bill gets</a:t>
            </a:r>
            <a:endParaRPr lang="en-US" dirty="0"/>
          </a:p>
        </p:txBody>
      </p:sp>
      <p:pic>
        <p:nvPicPr>
          <p:cNvPr id="5" name="Picture Placeholder 4" descr="pexels-padrinan-579471.jpg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5357818" y="142852"/>
            <a:ext cx="3575459" cy="6500834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pexels-divinetechygirl-1181675.jpg"/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5214943" y="104378"/>
            <a:ext cx="3714775" cy="6539332"/>
          </a:xfrm>
        </p:spPr>
      </p:pic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WHAT IS INTERNET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b="1" dirty="0" smtClean="0"/>
              <a:t>Definition &amp; Basics</a:t>
            </a:r>
            <a:endParaRPr lang="en-US" dirty="0" smtClean="0"/>
          </a:p>
          <a:p>
            <a:r>
              <a:rPr lang="en-US" dirty="0" smtClean="0"/>
              <a:t>Internet technology refers to the hardware, software, and protocols that enable global communication and data exchange over the internet.</a:t>
            </a:r>
          </a:p>
          <a:p>
            <a:r>
              <a:rPr lang="en-US" b="1" dirty="0" smtClean="0"/>
              <a:t>Web Technologies</a:t>
            </a:r>
            <a:endParaRPr lang="en-US" dirty="0" smtClean="0"/>
          </a:p>
          <a:p>
            <a:r>
              <a:rPr lang="en-US" dirty="0" smtClean="0"/>
              <a:t>Includes </a:t>
            </a:r>
            <a:r>
              <a:rPr lang="en-US" b="1" dirty="0" smtClean="0"/>
              <a:t>web browsers, search engines, websites, and cloud computing</a:t>
            </a:r>
            <a:r>
              <a:rPr lang="en-US" dirty="0" smtClean="0"/>
              <a:t> that allow users to access and share information.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Revolution web!!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Char char="•"/>
            </a:pPr>
            <a:r>
              <a:rPr lang="en-US" dirty="0" smtClean="0"/>
              <a:t>Birth of the Internet (1960s–1980s)</a:t>
            </a:r>
          </a:p>
          <a:p>
            <a:r>
              <a:rPr lang="en-US" dirty="0" smtClean="0"/>
              <a:t>    Started as ARPANET in the 1960s for military communication.</a:t>
            </a:r>
          </a:p>
          <a:p>
            <a:r>
              <a:rPr lang="en-US" dirty="0" smtClean="0"/>
              <a:t>    Development of TCP/IP (1983) made global networking possible.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World Wide Web (1990s)</a:t>
            </a:r>
          </a:p>
          <a:p>
            <a:r>
              <a:rPr lang="en-US" dirty="0" smtClean="0"/>
              <a:t>    Tim Berners-Lee introduced the WWW in (1991), </a:t>
            </a:r>
          </a:p>
          <a:p>
            <a:r>
              <a:rPr lang="en-US" dirty="0" smtClean="0"/>
              <a:t>     Growth of web browsers, emails, and search engines like Google              revolutionized information access.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5G, AI &amp; Future Innovations (2020s &amp; Beyond)</a:t>
            </a:r>
          </a:p>
          <a:p>
            <a:r>
              <a:rPr lang="en-US" dirty="0" smtClean="0"/>
              <a:t>    5G technology is making internet speeds ultra-fast.</a:t>
            </a:r>
          </a:p>
          <a:p>
            <a:r>
              <a:rPr lang="en-US" dirty="0" smtClean="0"/>
              <a:t>    AI, </a:t>
            </a:r>
            <a:r>
              <a:rPr lang="en-US" dirty="0" err="1" smtClean="0"/>
              <a:t>blockchain</a:t>
            </a:r>
            <a:r>
              <a:rPr lang="en-US" dirty="0" smtClean="0"/>
              <a:t>, and </a:t>
            </a:r>
            <a:r>
              <a:rPr lang="en-US" dirty="0" err="1" smtClean="0"/>
              <a:t>metaverse</a:t>
            </a:r>
            <a:r>
              <a:rPr lang="en-US" dirty="0" smtClean="0"/>
              <a:t> are shaping the future of digital connectivity.</a:t>
            </a:r>
          </a:p>
          <a:p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800" dirty="0" smtClean="0"/>
              <a:t>Social media</a:t>
            </a:r>
            <a:endParaRPr lang="en-US" sz="4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"Social media creates communities, not markets." </a:t>
            </a:r>
          </a:p>
          <a:p>
            <a:r>
              <a:rPr lang="en-US" dirty="0" smtClean="0"/>
              <a:t>– Don Schultz</a:t>
            </a:r>
            <a:endParaRPr lang="en-US" dirty="0"/>
          </a:p>
        </p:txBody>
      </p:sp>
      <p:pic>
        <p:nvPicPr>
          <p:cNvPr id="5" name="Picture Placeholder 4" descr="pexels-fauxels-3184435.jpg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5643570" y="214290"/>
            <a:ext cx="3282889" cy="6429396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What is social media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>
              <a:buFont typeface="Arial" pitchFamily="34" charset="0"/>
              <a:buChar char="•"/>
            </a:pPr>
            <a:r>
              <a:rPr lang="en-US" b="1" dirty="0" smtClean="0"/>
              <a:t>Definition &amp; Purpose</a:t>
            </a:r>
          </a:p>
          <a:p>
            <a:pPr>
              <a:buNone/>
            </a:pPr>
            <a:r>
              <a:rPr lang="en-US" b="1" dirty="0" smtClean="0"/>
              <a:t>       </a:t>
            </a:r>
            <a:r>
              <a:rPr lang="en-US" dirty="0" smtClean="0"/>
              <a:t>Social media refers to </a:t>
            </a:r>
            <a:r>
              <a:rPr lang="en-US" b="1" dirty="0" smtClean="0"/>
              <a:t>digital platforms and apps</a:t>
            </a:r>
            <a:r>
              <a:rPr lang="en-US" dirty="0" smtClean="0"/>
              <a:t> that enable users to create, share, and interact with content online.</a:t>
            </a:r>
          </a:p>
          <a:p>
            <a:pPr>
              <a:buFont typeface="Arial" pitchFamily="34" charset="0"/>
              <a:buChar char="•"/>
            </a:pPr>
            <a:r>
              <a:rPr lang="en-US" b="1" dirty="0" smtClean="0"/>
              <a:t>Types of Social Media</a:t>
            </a:r>
            <a:endParaRPr lang="en-US" dirty="0" smtClean="0"/>
          </a:p>
          <a:p>
            <a:pPr>
              <a:buNone/>
            </a:pPr>
            <a:r>
              <a:rPr lang="en-US" dirty="0" smtClean="0"/>
              <a:t>       Includes </a:t>
            </a:r>
            <a:r>
              <a:rPr lang="en-US" b="1" dirty="0" smtClean="0"/>
              <a:t>social networking (</a:t>
            </a:r>
            <a:r>
              <a:rPr lang="en-US" b="1" dirty="0" err="1" smtClean="0"/>
              <a:t>Facebook</a:t>
            </a:r>
            <a:r>
              <a:rPr lang="en-US" b="1" dirty="0" smtClean="0"/>
              <a:t>, LinkedIn)</a:t>
            </a:r>
            <a:r>
              <a:rPr lang="en-US" dirty="0" smtClean="0"/>
              <a:t>, </a:t>
            </a:r>
            <a:r>
              <a:rPr lang="en-US" b="1" dirty="0" err="1" smtClean="0"/>
              <a:t>microblogging</a:t>
            </a:r>
            <a:r>
              <a:rPr lang="en-US" b="1" dirty="0" smtClean="0"/>
              <a:t> (Twitter/X)</a:t>
            </a:r>
            <a:r>
              <a:rPr lang="en-US" dirty="0" smtClean="0"/>
              <a:t>, </a:t>
            </a:r>
            <a:r>
              <a:rPr lang="en-US" b="1" dirty="0" smtClean="0"/>
              <a:t>photo &amp; video sharing (</a:t>
            </a:r>
            <a:r>
              <a:rPr lang="en-US" b="1" dirty="0" err="1" smtClean="0"/>
              <a:t>Instagram</a:t>
            </a:r>
            <a:r>
              <a:rPr lang="en-US" b="1" dirty="0" smtClean="0"/>
              <a:t>, YouTube, </a:t>
            </a:r>
            <a:r>
              <a:rPr lang="en-US" b="1" dirty="0" err="1" smtClean="0"/>
              <a:t>TikTok</a:t>
            </a:r>
            <a:r>
              <a:rPr lang="en-US" b="1" dirty="0" smtClean="0"/>
              <a:t>)</a:t>
            </a:r>
            <a:r>
              <a:rPr lang="en-US" dirty="0" smtClean="0"/>
              <a:t>, and </a:t>
            </a:r>
            <a:r>
              <a:rPr lang="en-US" b="1" dirty="0" smtClean="0"/>
              <a:t>messaging apps (</a:t>
            </a:r>
            <a:r>
              <a:rPr lang="en-US" b="1" dirty="0" err="1" smtClean="0"/>
              <a:t>WhatsApp</a:t>
            </a:r>
            <a:r>
              <a:rPr lang="en-US" b="1" dirty="0" smtClean="0"/>
              <a:t>, Telegram)</a:t>
            </a:r>
            <a:r>
              <a:rPr lang="en-US" dirty="0" smtClean="0"/>
              <a:t>.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Impact on Communication</a:t>
            </a:r>
          </a:p>
          <a:p>
            <a:r>
              <a:rPr lang="en-US" dirty="0" smtClean="0"/>
              <a:t>   Enables instant global connectivity, breaking geographical barriers       and promoting real-time conversations.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7158" y="0"/>
            <a:ext cx="4823461" cy="4775662"/>
          </a:xfrm>
        </p:spPr>
        <p:txBody>
          <a:bodyPr/>
          <a:lstStyle/>
          <a:p>
            <a:r>
              <a:rPr lang="en-US" dirty="0" smtClean="0"/>
              <a:t> ADV &amp; DISA OF SOCIAL MEDIA AND INTERNET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4282" y="4857760"/>
            <a:ext cx="4823461" cy="1563623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"We don’t have a choice on whether we do social media, the question is how well we do it.</a:t>
            </a:r>
          </a:p>
          <a:p>
            <a:r>
              <a:rPr lang="en-US" dirty="0" smtClean="0"/>
              <a:t> – Erik </a:t>
            </a:r>
            <a:r>
              <a:rPr lang="en-US" dirty="0" err="1" smtClean="0"/>
              <a:t>Qualman</a:t>
            </a:r>
            <a:endParaRPr lang="en-US" dirty="0"/>
          </a:p>
        </p:txBody>
      </p:sp>
      <p:pic>
        <p:nvPicPr>
          <p:cNvPr id="5" name="Picture Placeholder 4" descr="pexels-cottonbro-6110250.jpg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/>
          <a:srcRect r="49460"/>
          <a:stretch>
            <a:fillRect/>
          </a:stretch>
        </p:blipFill>
        <p:spPr>
          <a:xfrm>
            <a:off x="5072066" y="1071546"/>
            <a:ext cx="3908408" cy="52864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ADVANTAGES OF INTERNET AND SOCIAL MEDIA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571472" y="1785926"/>
            <a:ext cx="3986213" cy="4826000"/>
          </a:xfrm>
        </p:spPr>
        <p:txBody>
          <a:bodyPr>
            <a:normAutofit fontScale="92500" lnSpcReduction="10000"/>
          </a:bodyPr>
          <a:lstStyle/>
          <a:p>
            <a:r>
              <a:rPr lang="en-US" b="0" dirty="0" smtClean="0"/>
              <a:t>The internet and social media revolution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b="0" dirty="0" smtClean="0"/>
              <a:t>For Individuals: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b="0" dirty="0" smtClean="0"/>
              <a:t>1. Global Connectivity and Communication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b="0" dirty="0" smtClean="0"/>
              <a:t>2. Mental Health Support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b="0" dirty="0" smtClean="0"/>
              <a:t>3. Social Movements and Activism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b="0" dirty="0" smtClean="0"/>
              <a:t>For Businesses: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b="0" dirty="0" smtClean="0"/>
              <a:t>1. Marketing and Advertising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b="0" dirty="0" smtClean="0"/>
              <a:t>2. Global Reach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b="0" dirty="0" smtClean="0"/>
              <a:t>3. Data Collection and Analysis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b="0" dirty="0" smtClean="0"/>
              <a:t>For Society: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b="0" dirty="0" smtClean="0"/>
              <a:t>1. Education and Learning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b="0" dirty="0" smtClean="0"/>
              <a:t>2. Cultural Exchange and Understanding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b="0" dirty="0" smtClean="0"/>
              <a:t>3. Disaster Response and Emergency Communication </a:t>
            </a:r>
            <a:endParaRPr lang="en-US" dirty="0"/>
          </a:p>
        </p:txBody>
      </p:sp>
      <p:pic>
        <p:nvPicPr>
          <p:cNvPr id="7" name="Content Placeholder 6" descr="pexels-hillaryfox-1595391.jpg"/>
          <p:cNvPicPr>
            <a:picLocks noGrp="1" noChangeAspect="1"/>
          </p:cNvPicPr>
          <p:nvPr>
            <p:ph sz="quarter" idx="14"/>
          </p:nvPr>
        </p:nvPicPr>
        <p:blipFill>
          <a:blip r:embed="rId2" cstate="print"/>
          <a:srcRect l="24243"/>
          <a:stretch>
            <a:fillRect/>
          </a:stretch>
        </p:blipFill>
        <p:spPr>
          <a:xfrm>
            <a:off x="4286248" y="1643050"/>
            <a:ext cx="4464855" cy="3929090"/>
          </a:xfr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DISADVANTEGES OF INTERNET AND SOCIAL MEDIA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b="0" dirty="0" smtClean="0"/>
              <a:t>The internet and social media revolution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b="0" dirty="0" smtClean="0"/>
              <a:t>Privacy Concerns: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b="0" dirty="0" smtClean="0"/>
              <a:t>1. Data Collection and Exploitation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b="0" dirty="0" smtClean="0"/>
              <a:t>2. Vulnerability to Data Breaches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b="0" dirty="0" smtClean="0"/>
              <a:t>3. Lack of Control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b="0" dirty="0" smtClean="0"/>
              <a:t>Misinformation and Fake News: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b="0" dirty="0" smtClean="0"/>
              <a:t>1. Rapid Spread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b="0" dirty="0" smtClean="0"/>
              <a:t>2. Difficulty in Verification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b="0" dirty="0" smtClean="0"/>
              <a:t>Addiction and Time Consumption: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b="0" dirty="0" smtClean="0"/>
              <a:t>1. Compulsive Behavior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b="0" dirty="0" smtClean="0"/>
              <a:t>2. Lost Productivity </a:t>
            </a:r>
            <a:endParaRPr lang="en-US" dirty="0"/>
          </a:p>
        </p:txBody>
      </p:sp>
      <p:pic>
        <p:nvPicPr>
          <p:cNvPr id="5" name="Content Placeholder 4" descr="pexels-tima-miroshnichenko-6266501.jpg"/>
          <p:cNvPicPr>
            <a:picLocks noGrp="1" noChangeAspect="1"/>
          </p:cNvPicPr>
          <p:nvPr>
            <p:ph sz="quarter" idx="14"/>
          </p:nvPr>
        </p:nvPicPr>
        <p:blipFill>
          <a:blip r:embed="rId2" cstate="print"/>
          <a:stretch>
            <a:fillRect/>
          </a:stretch>
        </p:blipFill>
        <p:spPr>
          <a:xfrm>
            <a:off x="5572132" y="1428736"/>
            <a:ext cx="3112696" cy="4668636"/>
          </a:xfr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anded">
  <a:themeElements>
    <a:clrScheme name="Banded">
      <a:dk1>
        <a:srgbClr val="2C2C2C"/>
      </a:dk1>
      <a:lt1>
        <a:srgbClr val="FFFFFF"/>
      </a:lt1>
      <a:dk2>
        <a:srgbClr val="099BDD"/>
      </a:dk2>
      <a:lt2>
        <a:srgbClr val="F2F2F2"/>
      </a:lt2>
      <a:accent1>
        <a:srgbClr val="FFC000"/>
      </a:accent1>
      <a:accent2>
        <a:srgbClr val="A5D028"/>
      </a:accent2>
      <a:accent3>
        <a:srgbClr val="08CC78"/>
      </a:accent3>
      <a:accent4>
        <a:srgbClr val="F24099"/>
      </a:accent4>
      <a:accent5>
        <a:srgbClr val="828288"/>
      </a:accent5>
      <a:accent6>
        <a:srgbClr val="F56617"/>
      </a:accent6>
      <a:hlink>
        <a:srgbClr val="005DBA"/>
      </a:hlink>
      <a:folHlink>
        <a:srgbClr val="6C606A"/>
      </a:folHlink>
    </a:clrScheme>
    <a:fontScheme name="Banded">
      <a:majorFont>
        <a:latin typeface="Corbel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nded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89910445_win32_SD_v9" id="{06F4C8C2-4DE9-47EA-AB67-C39A340F06B9}" vid="{A9F689A9-9FA2-4B4A-A637-CFCEAC13416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112</TotalTime>
  <Words>809</Words>
  <Application>Microsoft Office PowerPoint</Application>
  <PresentationFormat>On-screen Show (4:3)</PresentationFormat>
  <Paragraphs>99</Paragraphs>
  <Slides>17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Corbel</vt:lpstr>
      <vt:lpstr>Wingdings</vt:lpstr>
      <vt:lpstr>Banded</vt:lpstr>
      <vt:lpstr>INTERNET &amp; SOCIAL MEDIA REVOLUTION</vt:lpstr>
      <vt:lpstr>INTERNET AND IT’S THING</vt:lpstr>
      <vt:lpstr>WHAT IS INTERNET</vt:lpstr>
      <vt:lpstr>Revolution web!!</vt:lpstr>
      <vt:lpstr>Social media</vt:lpstr>
      <vt:lpstr>What is social media</vt:lpstr>
      <vt:lpstr> ADV &amp; DISA OF SOCIAL MEDIA AND INTERNET</vt:lpstr>
      <vt:lpstr>ADVANTAGES OF INTERNET AND SOCIAL MEDIA</vt:lpstr>
      <vt:lpstr>DISADVANTEGES OF INTERNET AND SOCIAL MEDIA</vt:lpstr>
      <vt:lpstr>EFFECT OF INTERNET AND SOCIAL MEDIA</vt:lpstr>
      <vt:lpstr>POSITIVE EFECT OF SOCIAL MEDIA AND INTERNET</vt:lpstr>
      <vt:lpstr>NEGATIVE EFECT OF SOCIAL MEDIA AND INTERNET</vt:lpstr>
      <vt:lpstr>How to Use Social Media Properly</vt:lpstr>
      <vt:lpstr> BAD OR GOOD !!</vt:lpstr>
      <vt:lpstr>10THINGs TO LEARN ABOUT SOCIAL MEDIA</vt:lpstr>
      <vt:lpstr>CONTINUE-</vt:lpstr>
      <vt:lpstr>Thanks for your time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internet and social media revolution</dc:title>
  <dc:creator>hp</dc:creator>
  <cp:lastModifiedBy>User</cp:lastModifiedBy>
  <cp:revision>12</cp:revision>
  <dcterms:created xsi:type="dcterms:W3CDTF">2025-03-27T12:11:18Z</dcterms:created>
  <dcterms:modified xsi:type="dcterms:W3CDTF">2025-03-28T12:52:55Z</dcterms:modified>
</cp:coreProperties>
</file>